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364" r:id="rId4"/>
    <p:sldId id="369" r:id="rId5"/>
    <p:sldId id="379" r:id="rId6"/>
    <p:sldId id="380" r:id="rId7"/>
    <p:sldId id="381" r:id="rId8"/>
    <p:sldId id="371" r:id="rId9"/>
    <p:sldId id="33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78" r:id="rId19"/>
    <p:sldId id="365" r:id="rId20"/>
    <p:sldId id="390" r:id="rId21"/>
    <p:sldId id="391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3B"/>
    <a:srgbClr val="5353FF"/>
    <a:srgbClr val="8989FF"/>
    <a:srgbClr val="FFA042"/>
    <a:srgbClr val="EA9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FDAD-2029-446C-AD7B-EA0A1863D739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278F5-4E5A-4DDA-8DFA-D50B75C379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13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EDE4-6A69-3B1C-7ABE-8CB7791AF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EFBA-46B3-5976-2279-A8210FCA8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7F6C-CB4F-92B3-FB17-C90D97B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5109-876A-FBD2-04CD-45A879FA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5B46-54C7-FFC9-78C5-6A720BE1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9917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FDF8-1D1D-0DF1-A990-1B648025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44CB0-DA9B-0E0C-3393-F3BCBC0E6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C81AD-693E-948C-A39A-8AB3B84F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406BE-3F25-0C1A-0B8F-DB1BCB7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C111-043E-FDE2-29B4-E95EFC6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99165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D6C04-C737-EF8F-E133-F8F586582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E01FC-B1BB-5F69-867F-8466AF6A9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5364-79D9-0793-5701-2DB935A0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CF0E-8C4A-F3FB-9212-CD1ECD5A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68AF-717A-9985-94D2-E25F7DF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64178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B5E6-0488-66C9-BCB6-7FB63530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CA88A-2236-9FE4-8182-0F5A57F5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05609-AB36-1DD0-09C4-B46096E1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A631-F75B-3081-5620-C18C1010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CF462-3611-7DBE-96EA-8E5F71F0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88296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A8A-4569-D0B2-81F7-00940A7D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4B40-2CC7-AD6E-1B00-AFBA5B83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5C7B-635D-492D-56F2-37975C82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CE7F-C22D-DE09-C8A0-EC2FA74C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EEEF-BBD2-BA86-6F75-93C986E0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110239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1773-E9EB-AA10-AD57-DFEC9AB8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4D89-DB39-7626-EE43-F01D39591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42A5-048E-AF77-08E6-454524945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56B3B-4CCA-6E8E-5F6F-AB72C36F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6A589-62E5-4EAD-41B8-B0EAAE71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36B5C-349F-19E3-FBE4-F46919E3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735510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D2F0-FA0E-127A-4F8E-A000A1F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83205-281F-8D6D-C1F5-0866F75F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3B3B1-6255-8D00-FC4C-154EECE89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8A9A3-7E75-DC12-89A7-4A92B941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2747A-4679-BCC4-8E4E-403411724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E456A-A2FF-B6FE-5881-85BFD0BD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D1699-1C6F-531C-BE57-0D4D2CB5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215FE-8D8C-6B51-F5B3-BDE3E029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746828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20E1-9F48-7E2E-64B2-D2FB8ABB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9126C-4C1B-5C12-593E-DAEED2B1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D7F37-AFD7-2287-001C-4AC19B3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9433B-4D2B-D381-5ADB-70E206AF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21490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68789-42F3-72EF-A299-C46E977F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615A6-0CFE-6197-C0CC-D8503461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2ABE-8F27-B343-76F0-251F3CA5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278239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76CE-2BBC-F9CC-1415-6FB81D0C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99DA-0295-8A67-6E54-394E1713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4154F-218A-FBAF-561E-FB36C18CB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5CCA-F29C-1CD8-8745-D194C8DB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FA3E-A3A6-CE95-4E66-780FE38B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B8D8-8E2E-DDEA-FD67-5E4608C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12220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2808-9BF5-D956-72C4-76E07F6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3394-5E92-9E7D-C33E-FE8D64B5C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445E-09E2-DEE5-A852-D7EF056E2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3D11-1F1E-4036-3A30-5A170514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E8EBF-F58A-5B9B-BE2F-A3246351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B4D80-1CAB-11FC-3693-1DFA4012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229717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585F4-FDF1-F66E-2945-EA1C3773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6BD00-39EA-78F5-3524-7D59CF93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0719A-016C-AAFA-D5CB-BBB57CF99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F583-AECB-4829-8FF7-E6F6E348291A}" type="datetimeFigureOut">
              <a:rPr lang="pt-BR" smtClean="0"/>
              <a:t>24/08/2024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8E12-2530-2C29-9DD4-0E125C6B7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E4EC-AEE2-26E8-8B1C-676DD34D6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64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F7A09-B46F-AF87-F6F2-7D715574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21" y="6162914"/>
            <a:ext cx="1675766" cy="520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17C3D-8942-E6FF-5426-C52E532B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599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9B7AE3-C4F0-06F9-59AF-0D077BF1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51" y="6216757"/>
            <a:ext cx="2063390" cy="4126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5231F9-EDDE-3CDD-BE4B-DD4FFBF7A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482" y="6135234"/>
            <a:ext cx="2617268" cy="575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6096000" y="1749393"/>
            <a:ext cx="534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de Sistemas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7142301" y="2272613"/>
            <a:ext cx="325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Técnico 2024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7613086" y="3423113"/>
            <a:ext cx="270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7107967" y="3791307"/>
            <a:ext cx="546405" cy="84447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727229-FBA2-9E34-3087-C9826CF314AE}"/>
              </a:ext>
            </a:extLst>
          </p:cNvPr>
          <p:cNvSpPr/>
          <p:nvPr/>
        </p:nvSpPr>
        <p:spPr>
          <a:xfrm>
            <a:off x="6548067" y="4435545"/>
            <a:ext cx="4417283" cy="59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89798-C710-A6F6-CB2F-401E95C49982}"/>
              </a:ext>
            </a:extLst>
          </p:cNvPr>
          <p:cNvSpPr txBox="1"/>
          <p:nvPr/>
        </p:nvSpPr>
        <p:spPr>
          <a:xfrm>
            <a:off x="6555514" y="4476466"/>
            <a:ext cx="441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de Sistemas</a:t>
            </a:r>
          </a:p>
        </p:txBody>
      </p:sp>
    </p:spTree>
    <p:extLst>
      <p:ext uri="{BB962C8B-B14F-4D97-AF65-F5344CB8AC3E}">
        <p14:creationId xmlns:p14="http://schemas.microsoft.com/office/powerpoint/2010/main" val="3864504105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Críticos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6AA11E9-59EC-6BC1-3D63-304DB851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pic>
        <p:nvPicPr>
          <p:cNvPr id="2" name="Google Shape;295;p49">
            <a:extLst>
              <a:ext uri="{FF2B5EF4-FFF2-40B4-BE49-F238E27FC236}">
                <a16:creationId xmlns:a16="http://schemas.microsoft.com/office/drawing/2014/main" id="{835367DE-6816-12AE-B963-42E423448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281" y="1923225"/>
            <a:ext cx="3003476" cy="20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6;p49">
            <a:extLst>
              <a:ext uri="{FF2B5EF4-FFF2-40B4-BE49-F238E27FC236}">
                <a16:creationId xmlns:a16="http://schemas.microsoft.com/office/drawing/2014/main" id="{1757D149-8076-DB7F-B6C2-9EC4AEB5E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2785" y="1923223"/>
            <a:ext cx="2661538" cy="20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7;p49">
            <a:extLst>
              <a:ext uri="{FF2B5EF4-FFF2-40B4-BE49-F238E27FC236}">
                <a16:creationId xmlns:a16="http://schemas.microsoft.com/office/drawing/2014/main" id="{B8288C75-3BB2-0A98-DA23-30C3301F7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056" y="1923224"/>
            <a:ext cx="2850252" cy="20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8;p49">
            <a:extLst>
              <a:ext uri="{FF2B5EF4-FFF2-40B4-BE49-F238E27FC236}">
                <a16:creationId xmlns:a16="http://schemas.microsoft.com/office/drawing/2014/main" id="{93D0C0FE-D123-B60D-0637-0E4003519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2282" y="4227833"/>
            <a:ext cx="3003476" cy="191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9;p49">
            <a:extLst>
              <a:ext uri="{FF2B5EF4-FFF2-40B4-BE49-F238E27FC236}">
                <a16:creationId xmlns:a16="http://schemas.microsoft.com/office/drawing/2014/main" id="{61E44BCE-D7CD-AE85-67DB-CDC9E660964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784" y="4227833"/>
            <a:ext cx="2661538" cy="191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9">
            <a:extLst>
              <a:ext uri="{FF2B5EF4-FFF2-40B4-BE49-F238E27FC236}">
                <a16:creationId xmlns:a16="http://schemas.microsoft.com/office/drawing/2014/main" id="{01BA9F2D-4E34-5568-5645-14AC7866E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4056" y="4227833"/>
            <a:ext cx="2850252" cy="19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2429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50080" y="3042030"/>
            <a:ext cx="6517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23967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956FB-717B-9D74-62CF-2C60CF3CDBBD}"/>
              </a:ext>
            </a:extLst>
          </p:cNvPr>
          <p:cNvSpPr/>
          <p:nvPr/>
        </p:nvSpPr>
        <p:spPr>
          <a:xfrm rot="5400000">
            <a:off x="1635238" y="441422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E7CB75-1D8A-DDFB-14F5-0D6A573734BD}"/>
              </a:ext>
            </a:extLst>
          </p:cNvPr>
          <p:cNvSpPr/>
          <p:nvPr/>
        </p:nvSpPr>
        <p:spPr>
          <a:xfrm rot="5400000">
            <a:off x="1631374" y="4904373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9471AF-17BD-101F-EE7E-4B2EE7CE461E}"/>
              </a:ext>
            </a:extLst>
          </p:cNvPr>
          <p:cNvSpPr/>
          <p:nvPr/>
        </p:nvSpPr>
        <p:spPr>
          <a:xfrm rot="5400000">
            <a:off x="1631374" y="5444231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3851;p15">
            <a:extLst>
              <a:ext uri="{FF2B5EF4-FFF2-40B4-BE49-F238E27FC236}">
                <a16:creationId xmlns:a16="http://schemas.microsoft.com/office/drawing/2014/main" id="{3102FB67-D0E3-152C-7DCE-535B5B86886E}"/>
              </a:ext>
            </a:extLst>
          </p:cNvPr>
          <p:cNvSpPr txBox="1">
            <a:spLocks/>
          </p:cNvSpPr>
          <p:nvPr/>
        </p:nvSpPr>
        <p:spPr>
          <a:xfrm>
            <a:off x="1268628" y="1652893"/>
            <a:ext cx="9272606" cy="141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uma disciplina de engenharia que está relacionada com todos os aspectos da produção de software, desde os estágios iniciais da especificação até a manutenção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(Sommerville)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F78F9-2368-619E-D291-E720D490B42F}"/>
              </a:ext>
            </a:extLst>
          </p:cNvPr>
          <p:cNvSpPr txBox="1"/>
          <p:nvPr/>
        </p:nvSpPr>
        <p:spPr>
          <a:xfrm>
            <a:off x="1296908" y="3486858"/>
            <a:ext cx="718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Propõe ferramentas, técnicas e processos para: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7B2D48-4498-8038-AF93-2E446E16F80E}"/>
              </a:ext>
            </a:extLst>
          </p:cNvPr>
          <p:cNvSpPr txBox="1"/>
          <p:nvPr/>
        </p:nvSpPr>
        <p:spPr>
          <a:xfrm>
            <a:off x="1919976" y="4269485"/>
            <a:ext cx="927260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entender qual o problema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 as necessidades do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produzir uma solução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adequada para o problema.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considerar restrições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de desenvolvimento e recursos.</a:t>
            </a: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5FA581D-992C-887F-B32C-70BFD35B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9084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6AB03432-12A1-D549-6FFE-0F20499B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6" y="3026875"/>
            <a:ext cx="9001932" cy="2871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63160-D01F-75C1-2C8E-AF0D36B40A2F}"/>
              </a:ext>
            </a:extLst>
          </p:cNvPr>
          <p:cNvSpPr txBox="1"/>
          <p:nvPr/>
        </p:nvSpPr>
        <p:spPr>
          <a:xfrm>
            <a:off x="1259510" y="1639956"/>
            <a:ext cx="5867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Camadas da Engenharia de Software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DE647A-6AC8-E331-9240-81A86CC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6590" y="459704"/>
            <a:ext cx="870041" cy="8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692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63160-D01F-75C1-2C8E-AF0D36B40A2F}"/>
              </a:ext>
            </a:extLst>
          </p:cNvPr>
          <p:cNvSpPr txBox="1"/>
          <p:nvPr/>
        </p:nvSpPr>
        <p:spPr>
          <a:xfrm>
            <a:off x="1259510" y="1639956"/>
            <a:ext cx="5867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Princípios de Hooker.</a:t>
            </a: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09543BC3-0435-C985-B084-CBCEE3EF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37" y="2509474"/>
            <a:ext cx="8847645" cy="34728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A868C7B-5E58-7E9B-FC62-810AB53D5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989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SWEBOK</a:t>
            </a:r>
          </a:p>
        </p:txBody>
      </p:sp>
      <p:sp>
        <p:nvSpPr>
          <p:cNvPr id="2" name="Google Shape;3851;p15">
            <a:extLst>
              <a:ext uri="{FF2B5EF4-FFF2-40B4-BE49-F238E27FC236}">
                <a16:creationId xmlns:a16="http://schemas.microsoft.com/office/drawing/2014/main" id="{3102FB67-D0E3-152C-7DCE-535B5B86886E}"/>
              </a:ext>
            </a:extLst>
          </p:cNvPr>
          <p:cNvSpPr txBox="1">
            <a:spLocks/>
          </p:cNvSpPr>
          <p:nvPr/>
        </p:nvSpPr>
        <p:spPr>
          <a:xfrm>
            <a:off x="1268628" y="1652892"/>
            <a:ext cx="6140840" cy="405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SWEBOK foi um documento criado sob o patrocínio da IEEE Computer Society e publicado pela mesma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a finalidade de servir de referência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assuntos considerados, de forma generalizada pela comunidade, como pertinentes a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área de Engenharia de Software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auxiliando os engenheiros e desenvolvedores de software na sua criação, manutenção, qualidade e precisão.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5FA581D-992C-887F-B32C-70BFD35B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pic>
        <p:nvPicPr>
          <p:cNvPr id="3" name="Imagem 14">
            <a:extLst>
              <a:ext uri="{FF2B5EF4-FFF2-40B4-BE49-F238E27FC236}">
                <a16:creationId xmlns:a16="http://schemas.microsoft.com/office/drawing/2014/main" id="{58ABE98E-ED08-0235-2EE6-C4E44906F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2924" y="1898287"/>
            <a:ext cx="2813121" cy="40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146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SWEBOK</a:t>
            </a:r>
          </a:p>
        </p:txBody>
      </p:sp>
      <p:sp>
        <p:nvSpPr>
          <p:cNvPr id="2" name="Google Shape;3851;p15">
            <a:extLst>
              <a:ext uri="{FF2B5EF4-FFF2-40B4-BE49-F238E27FC236}">
                <a16:creationId xmlns:a16="http://schemas.microsoft.com/office/drawing/2014/main" id="{3102FB67-D0E3-152C-7DCE-535B5B86886E}"/>
              </a:ext>
            </a:extLst>
          </p:cNvPr>
          <p:cNvSpPr txBox="1">
            <a:spLocks/>
          </p:cNvSpPr>
          <p:nvPr/>
        </p:nvSpPr>
        <p:spPr>
          <a:xfrm>
            <a:off x="1268628" y="1511488"/>
            <a:ext cx="4953063" cy="68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desenvolvido com o objetivo 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9B6F-6CA4-0C8A-F26F-71AE9F6E11BA}"/>
              </a:ext>
            </a:extLst>
          </p:cNvPr>
          <p:cNvSpPr txBox="1"/>
          <p:nvPr/>
        </p:nvSpPr>
        <p:spPr>
          <a:xfrm>
            <a:off x="1863816" y="2322068"/>
            <a:ext cx="85150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Promover uma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visão sólida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da engenharia de software no mundo.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Delimitar as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fronteiras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entre a engenharia de software e as outras disciplinas relacionadas.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Caracterizar o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conteúdo da disciplina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de engenharia de software.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Classificar em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tópicos as áreas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de conhecimento.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Prover uma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fundação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para o desenvolvimento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de currículos, certificações individuais e licenciamentos de material.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82AC6-21D6-EC61-F90A-EE7CE155DBCD}"/>
              </a:ext>
            </a:extLst>
          </p:cNvPr>
          <p:cNvSpPr/>
          <p:nvPr/>
        </p:nvSpPr>
        <p:spPr>
          <a:xfrm rot="5400000">
            <a:off x="1574557" y="2588089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C04B0-C1DE-F63E-D516-7C9A428C232B}"/>
              </a:ext>
            </a:extLst>
          </p:cNvPr>
          <p:cNvSpPr/>
          <p:nvPr/>
        </p:nvSpPr>
        <p:spPr>
          <a:xfrm rot="5400000">
            <a:off x="1569249" y="3176777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B716A-4F8D-71F2-5774-3432AF4583DD}"/>
              </a:ext>
            </a:extLst>
          </p:cNvPr>
          <p:cNvSpPr/>
          <p:nvPr/>
        </p:nvSpPr>
        <p:spPr>
          <a:xfrm rot="5400000">
            <a:off x="1569249" y="4093711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FEEE0-F269-42A7-FC3C-107137C86E37}"/>
              </a:ext>
            </a:extLst>
          </p:cNvPr>
          <p:cNvSpPr/>
          <p:nvPr/>
        </p:nvSpPr>
        <p:spPr>
          <a:xfrm rot="5400000">
            <a:off x="1565385" y="465927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0EF63-C349-5B7E-DFCB-B724F8FDAFBD}"/>
              </a:ext>
            </a:extLst>
          </p:cNvPr>
          <p:cNvSpPr/>
          <p:nvPr/>
        </p:nvSpPr>
        <p:spPr>
          <a:xfrm rot="5400000">
            <a:off x="1565385" y="5246270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517553-1DD3-034B-579F-D390FA22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6164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1;p15">
            <a:extLst>
              <a:ext uri="{FF2B5EF4-FFF2-40B4-BE49-F238E27FC236}">
                <a16:creationId xmlns:a16="http://schemas.microsoft.com/office/drawing/2014/main" id="{A8D0F1B5-15B4-59E5-E55C-84B133969F8A}"/>
              </a:ext>
            </a:extLst>
          </p:cNvPr>
          <p:cNvSpPr txBox="1">
            <a:spLocks/>
          </p:cNvSpPr>
          <p:nvPr/>
        </p:nvSpPr>
        <p:spPr>
          <a:xfrm>
            <a:off x="1268628" y="1511488"/>
            <a:ext cx="6385937" cy="68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Propõe 15 áreas de conhecimento básicas: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SWEBOK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517553-1DD3-034B-579F-D390FA22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7A3859-EB42-2DB8-6429-506A4AF6576D}"/>
              </a:ext>
            </a:extLst>
          </p:cNvPr>
          <p:cNvSpPr/>
          <p:nvPr/>
        </p:nvSpPr>
        <p:spPr>
          <a:xfrm>
            <a:off x="1386066" y="2431887"/>
            <a:ext cx="3833983" cy="518705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Fundamentos de  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E2B18-885E-4480-83AD-49143B3023D4}"/>
              </a:ext>
            </a:extLst>
          </p:cNvPr>
          <p:cNvSpPr/>
          <p:nvPr/>
        </p:nvSpPr>
        <p:spPr>
          <a:xfrm>
            <a:off x="1386066" y="4540508"/>
            <a:ext cx="3833983" cy="518705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Desenvolvimento de  Software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935CC3-B414-C8DF-C3CC-558C878D1EBB}"/>
              </a:ext>
            </a:extLst>
          </p:cNvPr>
          <p:cNvSpPr/>
          <p:nvPr/>
        </p:nvSpPr>
        <p:spPr>
          <a:xfrm>
            <a:off x="6111295" y="2402600"/>
            <a:ext cx="3833983" cy="518705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Gerenciamento de Software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BBCC1-4EB0-B587-2B2B-A7880B68516E}"/>
              </a:ext>
            </a:extLst>
          </p:cNvPr>
          <p:cNvSpPr/>
          <p:nvPr/>
        </p:nvSpPr>
        <p:spPr>
          <a:xfrm>
            <a:off x="6111295" y="4540508"/>
            <a:ext cx="3833984" cy="518705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Práticas Profissionais de  Software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B9D5C-41B6-8B96-7F3F-A127B2B41F78}"/>
              </a:ext>
            </a:extLst>
          </p:cNvPr>
          <p:cNvSpPr/>
          <p:nvPr/>
        </p:nvSpPr>
        <p:spPr>
          <a:xfrm rot="5400000">
            <a:off x="1623594" y="3205157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D2B5C3-F4D8-8ACC-05E3-8AB993809B96}"/>
              </a:ext>
            </a:extLst>
          </p:cNvPr>
          <p:cNvSpPr/>
          <p:nvPr/>
        </p:nvSpPr>
        <p:spPr>
          <a:xfrm rot="5400000">
            <a:off x="1619730" y="3512425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FC80FC-B3D5-EDC2-2B32-B9E18167E149}"/>
              </a:ext>
            </a:extLst>
          </p:cNvPr>
          <p:cNvSpPr/>
          <p:nvPr/>
        </p:nvSpPr>
        <p:spPr>
          <a:xfrm rot="5400000">
            <a:off x="1619730" y="3845019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Google Shape;3851;p15">
            <a:extLst>
              <a:ext uri="{FF2B5EF4-FFF2-40B4-BE49-F238E27FC236}">
                <a16:creationId xmlns:a16="http://schemas.microsoft.com/office/drawing/2014/main" id="{52718D54-297B-9105-13AF-95DD2016B07E}"/>
              </a:ext>
            </a:extLst>
          </p:cNvPr>
          <p:cNvSpPr txBox="1">
            <a:spLocks/>
          </p:cNvSpPr>
          <p:nvPr/>
        </p:nvSpPr>
        <p:spPr>
          <a:xfrm>
            <a:off x="1724946" y="2930427"/>
            <a:ext cx="3009900" cy="121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da Computação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da Matemática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da Engenharia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01B89F-146B-EAEE-D2D5-CA76150D5DF3}"/>
              </a:ext>
            </a:extLst>
          </p:cNvPr>
          <p:cNvSpPr/>
          <p:nvPr/>
        </p:nvSpPr>
        <p:spPr>
          <a:xfrm rot="5400000">
            <a:off x="1623593" y="5322089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CB412F-F94E-C0C0-AF82-516BECCB05E8}"/>
              </a:ext>
            </a:extLst>
          </p:cNvPr>
          <p:cNvSpPr/>
          <p:nvPr/>
        </p:nvSpPr>
        <p:spPr>
          <a:xfrm rot="5400000">
            <a:off x="1619729" y="5641549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6B3F7-397C-C162-65E4-E51423374AE7}"/>
              </a:ext>
            </a:extLst>
          </p:cNvPr>
          <p:cNvSpPr/>
          <p:nvPr/>
        </p:nvSpPr>
        <p:spPr>
          <a:xfrm rot="5400000">
            <a:off x="1619729" y="5968047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Google Shape;3851;p15">
            <a:extLst>
              <a:ext uri="{FF2B5EF4-FFF2-40B4-BE49-F238E27FC236}">
                <a16:creationId xmlns:a16="http://schemas.microsoft.com/office/drawing/2014/main" id="{783591E0-EB26-3FB7-F4B5-D73A3B30F62B}"/>
              </a:ext>
            </a:extLst>
          </p:cNvPr>
          <p:cNvSpPr txBox="1">
            <a:spLocks/>
          </p:cNvSpPr>
          <p:nvPr/>
        </p:nvSpPr>
        <p:spPr>
          <a:xfrm>
            <a:off x="1724945" y="5053455"/>
            <a:ext cx="3009900" cy="154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de Software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 Software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Construção de Software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de Software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24246-0138-79BC-19EA-E51ABC4427F8}"/>
              </a:ext>
            </a:extLst>
          </p:cNvPr>
          <p:cNvSpPr/>
          <p:nvPr/>
        </p:nvSpPr>
        <p:spPr>
          <a:xfrm rot="5400000">
            <a:off x="1619728" y="6286932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08F49-E238-6C80-2441-2C996D9D2382}"/>
              </a:ext>
            </a:extLst>
          </p:cNvPr>
          <p:cNvSpPr/>
          <p:nvPr/>
        </p:nvSpPr>
        <p:spPr>
          <a:xfrm rot="5400000">
            <a:off x="6340810" y="3176876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9E484D-B875-3DE5-9638-6FED8458A6F8}"/>
              </a:ext>
            </a:extLst>
          </p:cNvPr>
          <p:cNvSpPr/>
          <p:nvPr/>
        </p:nvSpPr>
        <p:spPr>
          <a:xfrm rot="5400000">
            <a:off x="6336946" y="3484144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4452DE-FAD6-80A4-FECD-F157CE16DE33}"/>
              </a:ext>
            </a:extLst>
          </p:cNvPr>
          <p:cNvSpPr/>
          <p:nvPr/>
        </p:nvSpPr>
        <p:spPr>
          <a:xfrm rot="5400000">
            <a:off x="6336946" y="3816738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3851;p15">
            <a:extLst>
              <a:ext uri="{FF2B5EF4-FFF2-40B4-BE49-F238E27FC236}">
                <a16:creationId xmlns:a16="http://schemas.microsoft.com/office/drawing/2014/main" id="{6AC645FA-2EE1-25A3-9C32-116E7ED757A5}"/>
              </a:ext>
            </a:extLst>
          </p:cNvPr>
          <p:cNvSpPr txBox="1">
            <a:spLocks/>
          </p:cNvSpPr>
          <p:nvPr/>
        </p:nvSpPr>
        <p:spPr>
          <a:xfrm>
            <a:off x="6442161" y="2902146"/>
            <a:ext cx="3276873" cy="154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Manutenção de Software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Configuração de Gerenciamento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Gerenciamento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Processo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ABFEB0-0475-C7DD-848C-64E5BFAF8E3A}"/>
              </a:ext>
            </a:extLst>
          </p:cNvPr>
          <p:cNvSpPr/>
          <p:nvPr/>
        </p:nvSpPr>
        <p:spPr>
          <a:xfrm rot="5400000">
            <a:off x="6340809" y="5322089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C48E8-BAF9-677F-C890-B229B2A93877}"/>
              </a:ext>
            </a:extLst>
          </p:cNvPr>
          <p:cNvSpPr/>
          <p:nvPr/>
        </p:nvSpPr>
        <p:spPr>
          <a:xfrm rot="5400000">
            <a:off x="6336945" y="5641549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B5C362-C88C-F608-3DCA-0E901403C8B1}"/>
              </a:ext>
            </a:extLst>
          </p:cNvPr>
          <p:cNvSpPr/>
          <p:nvPr/>
        </p:nvSpPr>
        <p:spPr>
          <a:xfrm rot="5400000">
            <a:off x="6336945" y="5968047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3851;p15">
            <a:extLst>
              <a:ext uri="{FF2B5EF4-FFF2-40B4-BE49-F238E27FC236}">
                <a16:creationId xmlns:a16="http://schemas.microsoft.com/office/drawing/2014/main" id="{3FDEABDA-E026-799A-C7B2-CE181CFB819D}"/>
              </a:ext>
            </a:extLst>
          </p:cNvPr>
          <p:cNvSpPr txBox="1">
            <a:spLocks/>
          </p:cNvSpPr>
          <p:nvPr/>
        </p:nvSpPr>
        <p:spPr>
          <a:xfrm>
            <a:off x="6442161" y="5053455"/>
            <a:ext cx="3009900" cy="154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Economia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 de Software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Métodos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Práticas Profissionais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372185-7330-262B-F1C4-2D899FCCDBC8}"/>
              </a:ext>
            </a:extLst>
          </p:cNvPr>
          <p:cNvSpPr/>
          <p:nvPr/>
        </p:nvSpPr>
        <p:spPr>
          <a:xfrm rot="5400000">
            <a:off x="6336944" y="6286932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566135-D869-420F-19E5-B140E6588FB1}"/>
              </a:ext>
            </a:extLst>
          </p:cNvPr>
          <p:cNvSpPr/>
          <p:nvPr/>
        </p:nvSpPr>
        <p:spPr>
          <a:xfrm rot="5400000">
            <a:off x="6338515" y="4148246"/>
            <a:ext cx="106175" cy="10425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07786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9199CBC9-9442-4371-9793-BFDC992591B4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30ED1-6967-8EE0-1743-4AE7973C2C9B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984C3-2432-F2F8-07A8-28715AABE84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62328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I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(Pesquisa de Área)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185468" y="2502381"/>
            <a:ext cx="98533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Escolher umas das 6 áreas abaixo e realizar uma breve pesquisa, com o objetivo de entender melhor do que se trata e qual sua relação com a UC de Modelagem de Sistemas e a Engenharia de Software.</a:t>
            </a:r>
          </a:p>
          <a:p>
            <a:pPr marL="76200" indent="0"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Requisitos de Software</a:t>
            </a: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Metodologias Ágeis</a:t>
            </a: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Linguagem UML</a:t>
            </a: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Testes de Software</a:t>
            </a: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Manutenção de Software</a:t>
            </a: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Qualidade de Software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D39E7CF-CAEF-A2F1-88AD-1D792F979328}"/>
              </a:ext>
            </a:extLst>
          </p:cNvPr>
          <p:cNvSpPr/>
          <p:nvPr/>
        </p:nvSpPr>
        <p:spPr>
          <a:xfrm rot="5400000">
            <a:off x="1679416" y="4132902"/>
            <a:ext cx="174092" cy="1500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88B99F1-8B22-DE30-5E20-616C27A47813}"/>
              </a:ext>
            </a:extLst>
          </p:cNvPr>
          <p:cNvSpPr/>
          <p:nvPr/>
        </p:nvSpPr>
        <p:spPr>
          <a:xfrm rot="5400000">
            <a:off x="1679416" y="4492522"/>
            <a:ext cx="174092" cy="1500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8372349-D868-772A-88B2-507C56E5236D}"/>
              </a:ext>
            </a:extLst>
          </p:cNvPr>
          <p:cNvSpPr/>
          <p:nvPr/>
        </p:nvSpPr>
        <p:spPr>
          <a:xfrm rot="5400000">
            <a:off x="1679416" y="4843285"/>
            <a:ext cx="174092" cy="1500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B4BDABD-72D6-FC5F-D949-59FAFD9FDA31}"/>
              </a:ext>
            </a:extLst>
          </p:cNvPr>
          <p:cNvSpPr/>
          <p:nvPr/>
        </p:nvSpPr>
        <p:spPr>
          <a:xfrm rot="5400000">
            <a:off x="1666692" y="5239097"/>
            <a:ext cx="174092" cy="1500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8794F66-96A8-6385-D6E4-A93CEC4F3B47}"/>
              </a:ext>
            </a:extLst>
          </p:cNvPr>
          <p:cNvSpPr/>
          <p:nvPr/>
        </p:nvSpPr>
        <p:spPr>
          <a:xfrm rot="5400000">
            <a:off x="1666692" y="5589860"/>
            <a:ext cx="174092" cy="1500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E07952D-C775-AF29-56E2-0CD5AFD00A9C}"/>
              </a:ext>
            </a:extLst>
          </p:cNvPr>
          <p:cNvSpPr/>
          <p:nvPr/>
        </p:nvSpPr>
        <p:spPr>
          <a:xfrm rot="5400000">
            <a:off x="1666692" y="5947964"/>
            <a:ext cx="174092" cy="1500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833092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1165151" y="2503445"/>
            <a:ext cx="677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e Engenharia de Software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1803587" y="3486553"/>
            <a:ext cx="63411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de Software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Complexidade de Software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 (Swebok)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Atividades Práticas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2" y="1028705"/>
            <a:ext cx="313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6F95FB3-D6D5-34B0-44A5-860AE6BF857E}"/>
              </a:ext>
            </a:extLst>
          </p:cNvPr>
          <p:cNvSpPr/>
          <p:nvPr/>
        </p:nvSpPr>
        <p:spPr>
          <a:xfrm rot="5400000">
            <a:off x="1423151" y="363111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A42DCEC-E414-5AF3-91B7-DF74FD47481D}"/>
              </a:ext>
            </a:extLst>
          </p:cNvPr>
          <p:cNvSpPr/>
          <p:nvPr/>
        </p:nvSpPr>
        <p:spPr>
          <a:xfrm rot="5400000">
            <a:off x="1423151" y="411879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3D3B796-FCE1-0C84-EBB6-D9B8F49C4B69}"/>
              </a:ext>
            </a:extLst>
          </p:cNvPr>
          <p:cNvSpPr/>
          <p:nvPr/>
        </p:nvSpPr>
        <p:spPr>
          <a:xfrm rot="5400000">
            <a:off x="1419341" y="4608384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3B14A29-AD96-A2BC-F9F8-2C1759BB7BEB}"/>
              </a:ext>
            </a:extLst>
          </p:cNvPr>
          <p:cNvSpPr/>
          <p:nvPr/>
        </p:nvSpPr>
        <p:spPr>
          <a:xfrm rot="5400000">
            <a:off x="1419341" y="5100678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9DCA01-2242-3111-B18B-1112D9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4410" y="440014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558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II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(Proposta de Software)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185468" y="3218818"/>
            <a:ext cx="98910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pt-B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APRESENTAR A SOLUÇÃO PARA DETERMINADO PROBLEMA</a:t>
            </a:r>
          </a:p>
          <a:p>
            <a:pPr marL="76200" indent="0" algn="just"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seria o software / aplicação / plataforma?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seria o público alvo (usuários)?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funcionaria de uma forma geral?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funcionalidades seriam implementadas?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dispositivos contemplariam seu funcionamento?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tecnologias e ferramentas seriam utilizadas?</a:t>
            </a:r>
          </a:p>
          <a:p>
            <a:pPr marL="76200"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E74E3-AFDB-C641-AB67-6AE226C60CE6}"/>
              </a:ext>
            </a:extLst>
          </p:cNvPr>
          <p:cNvSpPr txBox="1"/>
          <p:nvPr/>
        </p:nvSpPr>
        <p:spPr>
          <a:xfrm>
            <a:off x="1253934" y="2502381"/>
            <a:ext cx="66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D0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em Equipes (4 ou 5 integrantes)</a:t>
            </a:r>
            <a:endParaRPr lang="pt-BR" sz="2400" dirty="0">
              <a:solidFill>
                <a:srgbClr val="FFD0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71298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II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(Proposta de Software)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185468" y="2502381"/>
            <a:ext cx="98910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Plataforma de venda de produtos pelo mundo, em múltiplos idiomas, 24 horas por dia.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Aplicativo para controle de estacionamento público rotativo, com pagamento e monitoramento de vagas.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Sistema para otimização de atendimento, quadro de profissionais e escalas de trabalho, em hospitais.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Plataforma de jogos educacionais para melhorar o aprendizado de alunos, em escolas.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Sistema de controle de atendimento e pedidos de clientes, em restaurantes.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Aplicativo para coleta de lixo eletrônico e descarte, para aumento do alcance e volume de coletas.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 Aplicativo para de turismo e lazer, com informações e locais, pontos turísticos e rotas, em cidades.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 Plataforma para processos seletivos, vagas e demandas relacionadas à empregos.</a:t>
            </a:r>
          </a:p>
        </p:txBody>
      </p:sp>
    </p:spTree>
    <p:extLst>
      <p:ext uri="{BB962C8B-B14F-4D97-AF65-F5344CB8AC3E}">
        <p14:creationId xmlns:p14="http://schemas.microsoft.com/office/powerpoint/2010/main" val="3859349298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50080" y="3042030"/>
            <a:ext cx="651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de Software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4005948" y="4133439"/>
            <a:ext cx="5948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Consequências e falhas custosas</a:t>
            </a:r>
          </a:p>
        </p:txBody>
      </p:sp>
    </p:spTree>
    <p:extLst>
      <p:ext uri="{BB962C8B-B14F-4D97-AF65-F5344CB8AC3E}">
        <p14:creationId xmlns:p14="http://schemas.microsoft.com/office/powerpoint/2010/main" val="210532515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1268628" y="1652893"/>
            <a:ext cx="4208345" cy="364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conta de uma falha em um sistema de alarme, em 2003, os Estados Unidos enfrentaram o seu maior apagão, conhecido como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 Northeast Blackout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Devido a essa falha todo o nordeste do país ficou sem energia, com cerca de 50 milhões de pessoas no escuro.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pic>
        <p:nvPicPr>
          <p:cNvPr id="2" name="Google Shape;242;p42">
            <a:extLst>
              <a:ext uri="{FF2B5EF4-FFF2-40B4-BE49-F238E27FC236}">
                <a16:creationId xmlns:a16="http://schemas.microsoft.com/office/drawing/2014/main" id="{78ED5967-DFFD-E7BF-1D53-661B4EABFB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388" y="1947016"/>
            <a:ext cx="4638097" cy="28535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94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resultado foi um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11 mortes relacionadas ao apagão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um prejuízo de cerca de US$6 bilhões ao governo norte americano.</a:t>
            </a:r>
          </a:p>
        </p:txBody>
      </p:sp>
    </p:spTree>
    <p:extLst>
      <p:ext uri="{BB962C8B-B14F-4D97-AF65-F5344CB8AC3E}">
        <p14:creationId xmlns:p14="http://schemas.microsoft.com/office/powerpoint/2010/main" val="339260364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0">
            <a:extLst>
              <a:ext uri="{FF2B5EF4-FFF2-40B4-BE49-F238E27FC236}">
                <a16:creationId xmlns:a16="http://schemas.microsoft.com/office/drawing/2014/main" id="{993754DB-4396-CDD8-A203-B62AA40A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15" y="1928162"/>
            <a:ext cx="4638097" cy="2853514"/>
          </a:xfrm>
          <a:prstGeom prst="rect">
            <a:avLst/>
          </a:prstGeom>
        </p:spPr>
      </p:pic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6245981" y="1652893"/>
            <a:ext cx="4208345" cy="364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ano de 1985 até o ano de 1987, os hospitais dos EUA utilizaram um dispositivo nos hospitais, chamado 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Therac-25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radioterapia contra o câncer. Infelizmente, o modelo apresentava um problema bem grave de programação no seu software.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122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falha fez com que os pacientes ficassem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expostos a uma radiação 100 vezes maior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que a recomendada. Por conta disso, 6 pessoas acabaram falecendo e outras tantas tiveram sequelas irreversíveis.</a:t>
            </a:r>
          </a:p>
        </p:txBody>
      </p:sp>
    </p:spTree>
    <p:extLst>
      <p:ext uri="{BB962C8B-B14F-4D97-AF65-F5344CB8AC3E}">
        <p14:creationId xmlns:p14="http://schemas.microsoft.com/office/powerpoint/2010/main" val="160704061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3">
            <a:extLst>
              <a:ext uri="{FF2B5EF4-FFF2-40B4-BE49-F238E27FC236}">
                <a16:creationId xmlns:a16="http://schemas.microsoft.com/office/drawing/2014/main" id="{B1A92947-0D28-7F43-C5B2-B8CC87AC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88" y="1947016"/>
            <a:ext cx="4638097" cy="2834660"/>
          </a:xfrm>
          <a:prstGeom prst="rect">
            <a:avLst/>
          </a:prstGeom>
        </p:spPr>
      </p:pic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1268628" y="1652893"/>
            <a:ext cx="4208345" cy="333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 a primeira Guerra do Golfo, um sistema americano de defesa chamado Patriot, na Arábia Saudita, falhou ao interceptar um míssil vindo do Iraque. Esse míssil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destruiu dezenas de acampamentos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matando cerca de 28 soldados e deixando 100 feridos.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94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erro de arredondamento no software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calculou incorretamente o tempo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fazendo com que o Patriot ignorasse os mísseis Scud.</a:t>
            </a:r>
          </a:p>
        </p:txBody>
      </p:sp>
    </p:spTree>
    <p:extLst>
      <p:ext uri="{BB962C8B-B14F-4D97-AF65-F5344CB8AC3E}">
        <p14:creationId xmlns:p14="http://schemas.microsoft.com/office/powerpoint/2010/main" val="364176183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0;p46">
            <a:extLst>
              <a:ext uri="{FF2B5EF4-FFF2-40B4-BE49-F238E27FC236}">
                <a16:creationId xmlns:a16="http://schemas.microsoft.com/office/drawing/2014/main" id="{DC6C6F8C-DF9A-8D33-7179-358B076371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2115" y="1928162"/>
            <a:ext cx="4638097" cy="28535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6245981" y="1652893"/>
            <a:ext cx="4208345" cy="364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gastaram bilhões com programadores para poder corrigir o  problema. Apesar de não ter ocorrido uma falha significativa, a preparação para o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 do Milênio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teve um custo significativo e impactou em todas as indústrias que usavam tecnologia.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16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economizar espaço, softwares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armazenavam anos com dois dígitos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como 99 para 1999. Também interpretavam 00 como 1900, em vez de 2000, isso supostamente bugaria os sistemas no ano de 2000.</a:t>
            </a:r>
          </a:p>
        </p:txBody>
      </p:sp>
    </p:spTree>
    <p:extLst>
      <p:ext uri="{BB962C8B-B14F-4D97-AF65-F5344CB8AC3E}">
        <p14:creationId xmlns:p14="http://schemas.microsoft.com/office/powerpoint/2010/main" val="416675376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81942C-2876-3ED0-3AC5-2450C29F9C84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A55EC7-283C-AD39-72FC-9D9A4063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93620-B005-44CA-A302-6C4255D84E8A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17E3D-3D30-34FE-D86E-36E0ED464473}"/>
              </a:ext>
            </a:extLst>
          </p:cNvPr>
          <p:cNvSpPr txBox="1"/>
          <p:nvPr/>
        </p:nvSpPr>
        <p:spPr>
          <a:xfrm>
            <a:off x="3275305" y="2749725"/>
            <a:ext cx="7440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Complexidade</a:t>
            </a:r>
            <a:b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295D6-E1EA-4879-D10F-193E0ED23ECE}"/>
              </a:ext>
            </a:extLst>
          </p:cNvPr>
          <p:cNvSpPr txBox="1"/>
          <p:nvPr/>
        </p:nvSpPr>
        <p:spPr>
          <a:xfrm>
            <a:off x="3672811" y="4570040"/>
            <a:ext cx="660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Quão complexos são os softwares?</a:t>
            </a:r>
          </a:p>
        </p:txBody>
      </p:sp>
    </p:spTree>
    <p:extLst>
      <p:ext uri="{BB962C8B-B14F-4D97-AF65-F5344CB8AC3E}">
        <p14:creationId xmlns:p14="http://schemas.microsoft.com/office/powerpoint/2010/main" val="1246523410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Complexidade de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B5DC-33D1-8DCC-F30D-51663BC0FFB3}"/>
              </a:ext>
            </a:extLst>
          </p:cNvPr>
          <p:cNvSpPr txBox="1"/>
          <p:nvPr/>
        </p:nvSpPr>
        <p:spPr>
          <a:xfrm>
            <a:off x="1919976" y="2445183"/>
            <a:ext cx="511610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Drone militar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- 3,5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Boeing 787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- 6,5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Google Chrome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- 6,7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Android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- 12-15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Facebook (FrontEnd)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- 62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Carro moderno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- 100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Serviços Google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- 2 bilhões.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BF3CC2-FBF0-41A2-E052-CA8A66AD17A7}"/>
              </a:ext>
            </a:extLst>
          </p:cNvPr>
          <p:cNvSpPr/>
          <p:nvPr/>
        </p:nvSpPr>
        <p:spPr>
          <a:xfrm rot="5400000">
            <a:off x="1649194" y="2576403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9ED80-2EA1-D9DA-910B-B17C16B68896}"/>
              </a:ext>
            </a:extLst>
          </p:cNvPr>
          <p:cNvSpPr/>
          <p:nvPr/>
        </p:nvSpPr>
        <p:spPr>
          <a:xfrm rot="5400000">
            <a:off x="1642374" y="3113468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9EC92C-3CA4-9F04-21A0-45801A5F10B8}"/>
              </a:ext>
            </a:extLst>
          </p:cNvPr>
          <p:cNvSpPr/>
          <p:nvPr/>
        </p:nvSpPr>
        <p:spPr>
          <a:xfrm rot="5400000">
            <a:off x="1640546" y="362504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8A49A2-BE9E-0A3E-CAC1-74B0C495EC00}"/>
              </a:ext>
            </a:extLst>
          </p:cNvPr>
          <p:cNvSpPr/>
          <p:nvPr/>
        </p:nvSpPr>
        <p:spPr>
          <a:xfrm rot="5400000">
            <a:off x="1635238" y="4147744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956FB-717B-9D74-62CF-2C60CF3CDBBD}"/>
              </a:ext>
            </a:extLst>
          </p:cNvPr>
          <p:cNvSpPr/>
          <p:nvPr/>
        </p:nvSpPr>
        <p:spPr>
          <a:xfrm rot="5400000">
            <a:off x="1635238" y="4668748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6AA11E9-59EC-6BC1-3D63-304DB851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1DEED-807F-17C5-5DD9-46C539A61C05}"/>
              </a:ext>
            </a:extLst>
          </p:cNvPr>
          <p:cNvSpPr txBox="1"/>
          <p:nvPr/>
        </p:nvSpPr>
        <p:spPr>
          <a:xfrm>
            <a:off x="1259511" y="1639956"/>
            <a:ext cx="473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Em termos de linhas de código: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E7CB75-1D8A-DDFB-14F5-0D6A573734BD}"/>
              </a:ext>
            </a:extLst>
          </p:cNvPr>
          <p:cNvSpPr/>
          <p:nvPr/>
        </p:nvSpPr>
        <p:spPr>
          <a:xfrm rot="5400000">
            <a:off x="1631374" y="5158896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9471AF-17BD-101F-EE7E-4B2EE7CE461E}"/>
              </a:ext>
            </a:extLst>
          </p:cNvPr>
          <p:cNvSpPr/>
          <p:nvPr/>
        </p:nvSpPr>
        <p:spPr>
          <a:xfrm rot="5400000">
            <a:off x="1631374" y="5698754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oogle Shape;282;p48" descr="Resultado de imagem para android">
            <a:extLst>
              <a:ext uri="{FF2B5EF4-FFF2-40B4-BE49-F238E27FC236}">
                <a16:creationId xmlns:a16="http://schemas.microsoft.com/office/drawing/2014/main" id="{4055D12C-2B48-DC5E-2AA0-071197FE42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174" y="1635778"/>
            <a:ext cx="1027230" cy="102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84;p48" descr="Resultado de imagem para facebook">
            <a:extLst>
              <a:ext uri="{FF2B5EF4-FFF2-40B4-BE49-F238E27FC236}">
                <a16:creationId xmlns:a16="http://schemas.microsoft.com/office/drawing/2014/main" id="{0B990841-2903-EC14-2C63-B86E88F812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1926" y="1764936"/>
            <a:ext cx="847165" cy="84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85;p48" descr="Resultado de imagem para google">
            <a:extLst>
              <a:ext uri="{FF2B5EF4-FFF2-40B4-BE49-F238E27FC236}">
                <a16:creationId xmlns:a16="http://schemas.microsoft.com/office/drawing/2014/main" id="{26B80522-ECBC-9DDE-249B-519C857E5A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3297" y="1759836"/>
            <a:ext cx="851008" cy="85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7;p48" descr="Resultado de imagem para boeing 787">
            <a:extLst>
              <a:ext uri="{FF2B5EF4-FFF2-40B4-BE49-F238E27FC236}">
                <a16:creationId xmlns:a16="http://schemas.microsoft.com/office/drawing/2014/main" id="{C02BBF2D-1D4C-6EB5-FE6D-1B8C48C0894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2436" y="4590854"/>
            <a:ext cx="2443172" cy="137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88;p48">
            <a:extLst>
              <a:ext uri="{FF2B5EF4-FFF2-40B4-BE49-F238E27FC236}">
                <a16:creationId xmlns:a16="http://schemas.microsoft.com/office/drawing/2014/main" id="{756358ED-728F-0F4C-D48C-FBED6AD9C90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2008" y="2856922"/>
            <a:ext cx="2443172" cy="1523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3121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980</Words>
  <Application>Microsoft Office PowerPoint</Application>
  <PresentationFormat>Widescreen</PresentationFormat>
  <Paragraphs>131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Pixelikas</dc:creator>
  <cp:lastModifiedBy>Pixelikas</cp:lastModifiedBy>
  <cp:revision>28</cp:revision>
  <dcterms:created xsi:type="dcterms:W3CDTF">2024-04-15T17:16:03Z</dcterms:created>
  <dcterms:modified xsi:type="dcterms:W3CDTF">2024-08-25T00:55:31Z</dcterms:modified>
</cp:coreProperties>
</file>